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59" r:id="rId5"/>
    <p:sldId id="260" r:id="rId6"/>
    <p:sldId id="261" r:id="rId7"/>
    <p:sldId id="262" r:id="rId8"/>
    <p:sldId id="268" r:id="rId9"/>
    <p:sldId id="263" r:id="rId10"/>
    <p:sldId id="264" r:id="rId11"/>
    <p:sldId id="269" r:id="rId12"/>
    <p:sldId id="265" r:id="rId13"/>
    <p:sldId id="27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0FFBB12-1189-43ED-847D-EE39E5484F58}" type="datetimeFigureOut">
              <a:rPr lang="tr-TR" smtClean="0"/>
              <a:t>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74073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0FFBB12-1189-43ED-847D-EE39E5484F58}" type="datetimeFigureOut">
              <a:rPr lang="tr-TR" smtClean="0"/>
              <a:t>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76118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0FFBB12-1189-43ED-847D-EE39E5484F58}" type="datetimeFigureOut">
              <a:rPr lang="tr-TR" smtClean="0"/>
              <a:t>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3807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0FFBB12-1189-43ED-847D-EE39E5484F58}" type="datetimeFigureOut">
              <a:rPr lang="tr-TR" smtClean="0"/>
              <a:t>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3443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0FFBB12-1189-43ED-847D-EE39E5484F58}" type="datetimeFigureOut">
              <a:rPr lang="tr-TR" smtClean="0"/>
              <a:t>2.11.2024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06565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0FFBB12-1189-43ED-847D-EE39E5484F58}" type="datetimeFigureOut">
              <a:rPr lang="tr-TR" smtClean="0"/>
              <a:t>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273991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0FFBB12-1189-43ED-847D-EE39E5484F58}" type="datetimeFigureOut">
              <a:rPr lang="tr-TR" smtClean="0"/>
              <a:t>2.11.2024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33444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0FFBB12-1189-43ED-847D-EE39E5484F58}" type="datetimeFigureOut">
              <a:rPr lang="tr-TR" smtClean="0"/>
              <a:t>2.11.2024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33476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0FFBB12-1189-43ED-847D-EE39E5484F58}" type="datetimeFigureOut">
              <a:rPr lang="tr-TR" smtClean="0"/>
              <a:t>2.11.2024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23269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0FFBB12-1189-43ED-847D-EE39E5484F58}" type="datetimeFigureOut">
              <a:rPr lang="tr-TR" smtClean="0"/>
              <a:t>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168607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0FFBB12-1189-43ED-847D-EE39E5484F58}" type="datetimeFigureOut">
              <a:rPr lang="tr-TR" smtClean="0"/>
              <a:t>2.11.2024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550C6A-FC61-4224-83C6-91651A722353}" type="slidenum">
              <a:rPr lang="tr-TR" smtClean="0"/>
              <a:t>‹#›</a:t>
            </a:fld>
            <a:endParaRPr lang="tr-TR"/>
          </a:p>
        </p:txBody>
      </p:sp>
    </p:spTree>
    <p:extLst>
      <p:ext uri="{BB962C8B-B14F-4D97-AF65-F5344CB8AC3E}">
        <p14:creationId xmlns:p14="http://schemas.microsoft.com/office/powerpoint/2010/main" val="390905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l="20000" r="20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FBB12-1189-43ED-847D-EE39E5484F58}" type="datetimeFigureOut">
              <a:rPr lang="tr-TR" smtClean="0"/>
              <a:t>2.11.2024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50C6A-FC61-4224-83C6-91651A722353}" type="slidenum">
              <a:rPr lang="tr-TR" smtClean="0"/>
              <a:t>‹#›</a:t>
            </a:fld>
            <a:endParaRPr lang="tr-TR"/>
          </a:p>
        </p:txBody>
      </p:sp>
    </p:spTree>
    <p:extLst>
      <p:ext uri="{BB962C8B-B14F-4D97-AF65-F5344CB8AC3E}">
        <p14:creationId xmlns:p14="http://schemas.microsoft.com/office/powerpoint/2010/main" val="177361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62000"/>
            <a:ext cx="9144000" cy="2438400"/>
          </a:xfrm>
        </p:spPr>
        <p:txBody>
          <a:bodyPr/>
          <a:lstStyle/>
          <a:p>
            <a:r>
              <a:rPr lang="tr-TR"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T.C. IĞDIR ÜNİVERSİTESİ </a:t>
            </a:r>
          </a:p>
        </p:txBody>
      </p:sp>
      <p:sp>
        <p:nvSpPr>
          <p:cNvPr id="3" name="Alt Başlık 2"/>
          <p:cNvSpPr>
            <a:spLocks noGrp="1"/>
          </p:cNvSpPr>
          <p:nvPr>
            <p:ph type="subTitle" idx="1"/>
          </p:nvPr>
        </p:nvSpPr>
        <p:spPr>
          <a:xfrm>
            <a:off x="1524000" y="3990109"/>
            <a:ext cx="9144000" cy="2558472"/>
          </a:xfrm>
        </p:spPr>
        <p:txBody>
          <a:bodyPr>
            <a:normAutofit/>
          </a:bodyPr>
          <a:lstStyle/>
          <a:p>
            <a:r>
              <a:rPr lang="tr-TR" sz="35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p>
          <a:p>
            <a:endParaRPr lang="tr-TR"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44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a:solidFill>
                  <a:srgbClr val="00B050"/>
                </a:solidFill>
                <a:latin typeface="Times New Roman" panose="02020603050405020304" pitchFamily="18" charset="0"/>
                <a:cs typeface="Times New Roman" panose="02020603050405020304" pitchFamily="18" charset="0"/>
              </a:rPr>
              <a:t>Girişimcilik olanakları</a:t>
            </a:r>
            <a:endParaRPr lang="tr-TR" dirty="0">
              <a:solidFill>
                <a:srgbClr val="00B050"/>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Uluslararası lojistik ve taşımacılık faaliyetleri (taşıma acentesi, taşıma işleri organizatörlüğü işletmeciliği gibi-ayrıca yasal koşulları bulunmaktadır),</a:t>
            </a:r>
          </a:p>
          <a:p>
            <a:pPr algn="just"/>
            <a:r>
              <a:rPr lang="tr-TR" sz="2400" dirty="0">
                <a:latin typeface="Times New Roman" panose="02020603050405020304" pitchFamily="18" charset="0"/>
                <a:cs typeface="Times New Roman" panose="02020603050405020304" pitchFamily="18" charset="0"/>
              </a:rPr>
              <a:t>Ulaştırma ve </a:t>
            </a:r>
            <a:r>
              <a:rPr lang="tr-TR" sz="2400">
                <a:latin typeface="Times New Roman" panose="02020603050405020304" pitchFamily="18" charset="0"/>
                <a:cs typeface="Times New Roman" panose="02020603050405020304" pitchFamily="18" charset="0"/>
              </a:rPr>
              <a:t>lojistik danışmanlığı, </a:t>
            </a: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Uluslararası ticaret danışmanlığı, </a:t>
            </a:r>
          </a:p>
          <a:p>
            <a:pPr marL="0" indent="0" algn="just">
              <a:buNone/>
            </a:pPr>
            <a:r>
              <a:rPr lang="tr-TR" sz="2400" dirty="0">
                <a:latin typeface="Times New Roman" panose="02020603050405020304" pitchFamily="18" charset="0"/>
                <a:cs typeface="Times New Roman" panose="02020603050405020304" pitchFamily="18" charset="0"/>
              </a:rPr>
              <a:t>gibi alanlarda girişimci olmaları (kendi işlerini yapmaları) mümkündür.</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37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a:solidFill>
                  <a:srgbClr val="FF0000"/>
                </a:solidFill>
                <a:latin typeface="Times New Roman" panose="02020603050405020304" pitchFamily="18" charset="0"/>
                <a:cs typeface="Times New Roman" panose="02020603050405020304" pitchFamily="18" charset="0"/>
              </a:rPr>
              <a:t>Yasal haklar</a:t>
            </a:r>
            <a:endParaRPr lang="tr-TR"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Lojistik yönetimi bölümü mezunları aşağıdaki yasal hakları elde ederler (2020 yılında geçerli olan yasalara göre):</a:t>
            </a: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T.C. Ulaştırma ve Altyapı Bakanlığı’nca verilmekte olan Orta Düzey Yönetici Belgesini (ODY), Bakanlık tarafından yapılan eğitim ve sınavlardan muaf olarak doğrudan başvuru ile alabilirler. </a:t>
            </a:r>
          </a:p>
          <a:p>
            <a:pPr algn="just"/>
            <a:r>
              <a:rPr lang="tr-TR" sz="2400" dirty="0">
                <a:latin typeface="Times New Roman" panose="02020603050405020304" pitchFamily="18" charset="0"/>
                <a:cs typeface="Times New Roman" panose="02020603050405020304" pitchFamily="18" charset="0"/>
              </a:rPr>
              <a:t>Üst Düzey Yönetici (ÜDY) Belgesini ise eğitimden muaf olarak doğrudan sınava girme hakkı elde ederek, sınavda başarılı olmaları koşulu ile alabilmektedirler. </a:t>
            </a: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Söz konusu mesleki yeterlilik belgeleri ulaştırma ve lojistik işletmeleri için belirli sayılarla yasal zorunluluğu olan belgelerdir. </a:t>
            </a: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62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2"/>
            <a:ext cx="10515600" cy="5719157"/>
          </a:xfrm>
        </p:spPr>
        <p:txBody>
          <a:bodyPr>
            <a:normAutofit lnSpcReduction="10000"/>
          </a:bodyPr>
          <a:lstStyle/>
          <a:p>
            <a:pPr marL="0" indent="0">
              <a:buNone/>
            </a:pPr>
            <a:r>
              <a:rPr lang="tr-TR" b="1" dirty="0">
                <a:solidFill>
                  <a:srgbClr val="0000FF"/>
                </a:solidFill>
                <a:latin typeface="Times New Roman" panose="02020603050405020304" pitchFamily="18" charset="0"/>
                <a:cs typeface="Times New Roman" panose="02020603050405020304" pitchFamily="18" charset="0"/>
              </a:rPr>
              <a:t>Bunları yap!</a:t>
            </a:r>
            <a:endParaRPr lang="tr-TR" dirty="0">
              <a:solidFill>
                <a:srgbClr val="0000FF"/>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Büyük şehir karmaşası ve trafik sorunu olmadığından; iyi bir eğitim için gerekli olan zamanın çokça olacak, ileride bulamayabileceğin bu eşsiz avantajı iyi değerlendir.</a:t>
            </a:r>
          </a:p>
          <a:p>
            <a:pPr algn="just"/>
            <a:r>
              <a:rPr lang="tr-TR" sz="2400" dirty="0">
                <a:latin typeface="Times New Roman" panose="02020603050405020304" pitchFamily="18" charset="0"/>
                <a:cs typeface="Times New Roman" panose="02020603050405020304" pitchFamily="18" charset="0"/>
              </a:rPr>
              <a:t>Ders çalış, yabancı dilini geliştir, kitap oku, sosyalleş, bir </a:t>
            </a:r>
            <a:r>
              <a:rPr lang="tr-TR" sz="2400">
                <a:latin typeface="Times New Roman" panose="02020603050405020304" pitchFamily="18" charset="0"/>
                <a:cs typeface="Times New Roman" panose="02020603050405020304" pitchFamily="18" charset="0"/>
              </a:rPr>
              <a:t>hobi edin. </a:t>
            </a: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Kampüsün en güzel yapısı olan kütüphanesinde çokça zaman geçir.</a:t>
            </a:r>
          </a:p>
          <a:p>
            <a:pPr algn="just"/>
            <a:r>
              <a:rPr lang="tr-TR" sz="2400" dirty="0">
                <a:latin typeface="Times New Roman" panose="02020603050405020304" pitchFamily="18" charset="0"/>
                <a:cs typeface="Times New Roman" panose="02020603050405020304" pitchFamily="18" charset="0"/>
              </a:rPr>
              <a:t>72 adet öğrenci kulübünden istediklerine üye ol, faal ol. </a:t>
            </a:r>
          </a:p>
          <a:p>
            <a:pPr algn="just"/>
            <a:r>
              <a:rPr lang="tr-TR" sz="2400" dirty="0">
                <a:latin typeface="Times New Roman" panose="02020603050405020304" pitchFamily="18" charset="0"/>
                <a:cs typeface="Times New Roman" panose="02020603050405020304" pitchFamily="18" charset="0"/>
              </a:rPr>
              <a:t>Okulda bulunan açık-kapalı spor tesislerinde düzenli spor yap. </a:t>
            </a:r>
          </a:p>
          <a:p>
            <a:pPr algn="just"/>
            <a:r>
              <a:rPr lang="tr-TR" sz="2400" dirty="0">
                <a:latin typeface="Times New Roman" panose="02020603050405020304" pitchFamily="18" charset="0"/>
                <a:cs typeface="Times New Roman" panose="02020603050405020304" pitchFamily="18" charset="0"/>
              </a:rPr>
              <a:t>Çeşitli ülkelerden gelen öğrencilerle arkadaşlık yap, çok kültürlülüğü öğren, uluslararası entegrasyon edin, yabancı dil konuşmanı ilerlet. </a:t>
            </a:r>
          </a:p>
          <a:p>
            <a:pPr algn="just"/>
            <a:r>
              <a:rPr lang="tr-TR" sz="2400" dirty="0">
                <a:latin typeface="Times New Roman" panose="02020603050405020304" pitchFamily="18" charset="0"/>
                <a:cs typeface="Times New Roman" panose="02020603050405020304" pitchFamily="18" charset="0"/>
              </a:rPr>
              <a:t>Şehrin doğasının çağrısına kulak ver; dağcılık, bisiklet, yürüyüş ve su sporları yap.</a:t>
            </a:r>
          </a:p>
          <a:p>
            <a:pPr algn="just"/>
            <a:r>
              <a:rPr lang="tr-TR" sz="2400" dirty="0">
                <a:latin typeface="Times New Roman" panose="02020603050405020304" pitchFamily="18" charset="0"/>
                <a:cs typeface="Times New Roman" panose="02020603050405020304" pitchFamily="18" charset="0"/>
              </a:rPr>
              <a:t>Büyük ağrı dağının gölgesinde üniversiteli olmanın tadını çıkart.</a:t>
            </a:r>
          </a:p>
          <a:p>
            <a:pPr algn="just"/>
            <a:r>
              <a:rPr lang="tr-TR" sz="2400" dirty="0">
                <a:latin typeface="Times New Roman" panose="02020603050405020304" pitchFamily="18" charset="0"/>
                <a:cs typeface="Times New Roman" panose="02020603050405020304" pitchFamily="18" charset="0"/>
              </a:rPr>
              <a:t>Neşeli ol! Mutlu ol! Başarılı ol!</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52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818" y="0"/>
            <a:ext cx="9144000" cy="6858000"/>
          </a:xfrm>
          <a:prstGeom prst="rect">
            <a:avLst/>
          </a:prstGeom>
        </p:spPr>
      </p:pic>
    </p:spTree>
    <p:extLst>
      <p:ext uri="{BB962C8B-B14F-4D97-AF65-F5344CB8AC3E}">
        <p14:creationId xmlns:p14="http://schemas.microsoft.com/office/powerpoint/2010/main" val="283788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03" y="903796"/>
            <a:ext cx="9531927" cy="5852603"/>
          </a:xfrm>
          <a:prstGeom prst="rect">
            <a:avLst/>
          </a:prstGeom>
        </p:spPr>
      </p:pic>
    </p:spTree>
    <p:extLst>
      <p:ext uri="{BB962C8B-B14F-4D97-AF65-F5344CB8AC3E}">
        <p14:creationId xmlns:p14="http://schemas.microsoft.com/office/powerpoint/2010/main" val="37284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351280"/>
            <a:ext cx="10515600" cy="4825683"/>
          </a:xfrm>
        </p:spPr>
        <p:txBody>
          <a:bodyPr/>
          <a:lstStyle/>
          <a:p>
            <a:pPr marL="0" indent="0">
              <a:buNone/>
            </a:pPr>
            <a:r>
              <a:rPr lang="tr-TR" b="1" dirty="0">
                <a:solidFill>
                  <a:srgbClr val="FFC000"/>
                </a:solidFill>
                <a:latin typeface="Times New Roman" panose="02020603050405020304" pitchFamily="18" charset="0"/>
                <a:cs typeface="Times New Roman" panose="02020603050405020304" pitchFamily="18" charset="0"/>
              </a:rPr>
              <a:t>Tarihçe</a:t>
            </a:r>
            <a:r>
              <a:rPr lang="tr-TR" dirty="0">
                <a:solidFill>
                  <a:srgbClr val="FFC000"/>
                </a:solidFill>
                <a:latin typeface="Times New Roman" panose="02020603050405020304" pitchFamily="18" charset="0"/>
                <a:cs typeface="Times New Roman" panose="02020603050405020304" pitchFamily="18" charset="0"/>
              </a:rPr>
              <a:t> </a:t>
            </a:r>
          </a:p>
          <a:p>
            <a:pPr marL="0" indent="0">
              <a:buNone/>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2020-2021 eğitim-öğretim yılında ilk defa öğrenci alımına başlayacak olan Lojistik Yönetimi Bölümü, İktisadi ve İdari Bilimler Fakültesi bünyesinde lisans düzeyinde eğitim-öğretim faaliyetine katılmıştır. </a:t>
            </a:r>
          </a:p>
        </p:txBody>
      </p:sp>
    </p:spTree>
    <p:extLst>
      <p:ext uri="{BB962C8B-B14F-4D97-AF65-F5344CB8AC3E}">
        <p14:creationId xmlns:p14="http://schemas.microsoft.com/office/powerpoint/2010/main" val="75773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a:solidFill>
                  <a:srgbClr val="FF0000"/>
                </a:solidFill>
                <a:latin typeface="Times New Roman" panose="02020603050405020304" pitchFamily="18" charset="0"/>
                <a:cs typeface="Times New Roman" panose="02020603050405020304" pitchFamily="18" charset="0"/>
              </a:rPr>
              <a:t>Bölümün özellikleri</a:t>
            </a:r>
            <a:endParaRPr lang="tr-TR"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r>
              <a:rPr lang="tr-TR" sz="2400" b="1" dirty="0">
                <a:latin typeface="Times New Roman" panose="02020603050405020304" pitchFamily="18" charset="0"/>
                <a:cs typeface="Times New Roman" panose="02020603050405020304" pitchFamily="18" charset="0"/>
              </a:rPr>
              <a:t>Derecesi: </a:t>
            </a:r>
            <a:r>
              <a:rPr lang="tr-TR" sz="2400" dirty="0">
                <a:latin typeface="Times New Roman" panose="02020603050405020304" pitchFamily="18" charset="0"/>
                <a:cs typeface="Times New Roman" panose="02020603050405020304" pitchFamily="18" charset="0"/>
              </a:rPr>
              <a:t>Lisans</a:t>
            </a:r>
          </a:p>
          <a:p>
            <a:pPr marL="0" indent="0" algn="just">
              <a:buNone/>
            </a:pPr>
            <a:r>
              <a:rPr lang="tr-TR" sz="2400" b="1" dirty="0">
                <a:latin typeface="Times New Roman" panose="02020603050405020304" pitchFamily="18" charset="0"/>
                <a:cs typeface="Times New Roman" panose="02020603050405020304" pitchFamily="18" charset="0"/>
              </a:rPr>
              <a:t>Süresi: </a:t>
            </a:r>
            <a:r>
              <a:rPr lang="tr-TR" sz="2400" dirty="0">
                <a:latin typeface="Times New Roman" panose="02020603050405020304" pitchFamily="18" charset="0"/>
                <a:cs typeface="Times New Roman" panose="02020603050405020304" pitchFamily="18" charset="0"/>
              </a:rPr>
              <a:t>8 yarıyıl (4 eğitim-öğretim yılı)</a:t>
            </a:r>
          </a:p>
          <a:p>
            <a:pPr marL="0" indent="0" algn="just">
              <a:buNone/>
            </a:pPr>
            <a:r>
              <a:rPr lang="tr-TR" sz="2400" b="1" dirty="0">
                <a:latin typeface="Times New Roman" panose="02020603050405020304" pitchFamily="18" charset="0"/>
                <a:cs typeface="Times New Roman" panose="02020603050405020304" pitchFamily="18" charset="0"/>
              </a:rPr>
              <a:t>Bölüm genel kontenjanı: </a:t>
            </a:r>
            <a:r>
              <a:rPr lang="tr-TR" sz="2400" dirty="0">
                <a:latin typeface="Times New Roman" panose="02020603050405020304" pitchFamily="18" charset="0"/>
                <a:cs typeface="Times New Roman" panose="02020603050405020304" pitchFamily="18" charset="0"/>
              </a:rPr>
              <a:t>30</a:t>
            </a:r>
          </a:p>
          <a:p>
            <a:pPr marL="0" indent="0" algn="just">
              <a:buNone/>
            </a:pPr>
            <a:r>
              <a:rPr lang="tr-TR" sz="2400" b="1" dirty="0">
                <a:latin typeface="Times New Roman" panose="02020603050405020304" pitchFamily="18" charset="0"/>
                <a:cs typeface="Times New Roman" panose="02020603050405020304" pitchFamily="18" charset="0"/>
              </a:rPr>
              <a:t>Giriş puan türü: </a:t>
            </a:r>
            <a:r>
              <a:rPr lang="tr-TR" sz="2400" dirty="0">
                <a:latin typeface="Times New Roman" panose="02020603050405020304" pitchFamily="18" charset="0"/>
                <a:cs typeface="Times New Roman" panose="02020603050405020304" pitchFamily="18" charset="0"/>
              </a:rPr>
              <a:t>Eşit Ağırlık (EA)</a:t>
            </a:r>
          </a:p>
          <a:p>
            <a:pPr marL="0" indent="0" algn="just">
              <a:buNone/>
            </a:pPr>
            <a:r>
              <a:rPr lang="tr-TR" sz="2400" b="1" dirty="0">
                <a:latin typeface="Times New Roman" panose="02020603050405020304" pitchFamily="18" charset="0"/>
                <a:cs typeface="Times New Roman" panose="02020603050405020304" pitchFamily="18" charset="0"/>
              </a:rPr>
              <a:t>Zorunlu iş yeri uygulaması (staj): </a:t>
            </a:r>
            <a:r>
              <a:rPr lang="tr-TR" sz="2400" dirty="0">
                <a:latin typeface="Times New Roman" panose="02020603050405020304" pitchFamily="18" charset="0"/>
                <a:cs typeface="Times New Roman" panose="02020603050405020304" pitchFamily="18" charset="0"/>
              </a:rPr>
              <a:t>Var</a:t>
            </a:r>
          </a:p>
          <a:p>
            <a:pPr marL="0" indent="0" algn="just">
              <a:buNone/>
            </a:pPr>
            <a:r>
              <a:rPr lang="tr-TR" sz="2400" b="1" dirty="0">
                <a:latin typeface="Times New Roman" panose="02020603050405020304" pitchFamily="18" charset="0"/>
                <a:cs typeface="Times New Roman" panose="02020603050405020304" pitchFamily="18" charset="0"/>
              </a:rPr>
              <a:t>İsteğe bağlı yabancı dil hazırlık programı (İngilizce): </a:t>
            </a:r>
            <a:r>
              <a:rPr lang="tr-TR" sz="2400" dirty="0">
                <a:latin typeface="Times New Roman" panose="02020603050405020304" pitchFamily="18" charset="0"/>
                <a:cs typeface="Times New Roman" panose="02020603050405020304" pitchFamily="18" charset="0"/>
              </a:rPr>
              <a:t>Var-2 yarıyıl</a:t>
            </a:r>
          </a:p>
          <a:p>
            <a:pPr marL="0" indent="0" algn="just">
              <a:buNone/>
            </a:pPr>
            <a:r>
              <a:rPr lang="tr-TR" sz="2400" b="1" dirty="0">
                <a:latin typeface="Times New Roman" panose="02020603050405020304" pitchFamily="18" charset="0"/>
                <a:cs typeface="Times New Roman" panose="02020603050405020304" pitchFamily="18" charset="0"/>
              </a:rPr>
              <a:t>Diploma geçerliliği: </a:t>
            </a:r>
            <a:r>
              <a:rPr lang="tr-TR" sz="2400" dirty="0">
                <a:latin typeface="Times New Roman" panose="02020603050405020304" pitchFamily="18" charset="0"/>
                <a:cs typeface="Times New Roman" panose="02020603050405020304" pitchFamily="18" charset="0"/>
              </a:rPr>
              <a:t>Uluslararası</a:t>
            </a:r>
          </a:p>
          <a:p>
            <a:pPr marL="0" indent="0" algn="just">
              <a:buNone/>
            </a:pPr>
            <a:r>
              <a:rPr lang="tr-TR" sz="2400" b="1" dirty="0">
                <a:latin typeface="Times New Roman" panose="02020603050405020304" pitchFamily="18" charset="0"/>
                <a:cs typeface="Times New Roman" panose="02020603050405020304" pitchFamily="18" charset="0"/>
              </a:rPr>
              <a:t>Bağlı bulunduğu akademik birim: </a:t>
            </a:r>
            <a:r>
              <a:rPr lang="tr-TR" sz="2400" dirty="0">
                <a:latin typeface="Times New Roman" panose="02020603050405020304" pitchFamily="18" charset="0"/>
                <a:cs typeface="Times New Roman" panose="02020603050405020304" pitchFamily="18" charset="0"/>
              </a:rPr>
              <a:t>İktisadi ve İdari Bilimler Fakültesi</a:t>
            </a:r>
          </a:p>
        </p:txBody>
      </p:sp>
    </p:spTree>
    <p:extLst>
      <p:ext uri="{BB962C8B-B14F-4D97-AF65-F5344CB8AC3E}">
        <p14:creationId xmlns:p14="http://schemas.microsoft.com/office/powerpoint/2010/main" val="42457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a:solidFill>
                  <a:srgbClr val="00B050"/>
                </a:solidFill>
                <a:latin typeface="Times New Roman" panose="02020603050405020304" pitchFamily="18" charset="0"/>
                <a:cs typeface="Times New Roman" panose="02020603050405020304" pitchFamily="18" charset="0"/>
              </a:rPr>
              <a:t>Dersler</a:t>
            </a:r>
            <a:endParaRPr lang="tr-TR" dirty="0">
              <a:solidFill>
                <a:srgbClr val="00B050"/>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Teorik ve uygulama derslerinin yer aldığı ders müfredatı; lojistik, ulaştırma, dış ticaret, işletme, iktisat, yönetim, ilgili ulusal ve uluslararası mevzuatlar ile ilgili belirlenmiş seçmeli ve zorunlu dersler ile genel derslerden oluşmaktadır. </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2000" b="1" dirty="0">
                <a:latin typeface="Times New Roman" panose="02020603050405020304" pitchFamily="18" charset="0"/>
                <a:cs typeface="Times New Roman" panose="02020603050405020304" pitchFamily="18" charset="0"/>
              </a:rPr>
              <a:t>NOT: </a:t>
            </a:r>
            <a:r>
              <a:rPr lang="tr-TR" sz="2000" dirty="0">
                <a:latin typeface="Times New Roman" panose="02020603050405020304" pitchFamily="18" charset="0"/>
                <a:cs typeface="Times New Roman" panose="02020603050405020304" pitchFamily="18" charset="0"/>
              </a:rPr>
              <a:t>Detaylı bilgi için Bölüm internet sayfası incelenebilir (Iğdır Üniversitesi / </a:t>
            </a:r>
            <a:r>
              <a:rPr lang="tr-TR" sz="2000" dirty="0">
                <a:solidFill>
                  <a:srgbClr val="000000"/>
                </a:solidFill>
                <a:latin typeface="Times New Roman" panose="02020603050405020304" pitchFamily="18" charset="0"/>
              </a:rPr>
              <a:t>Fakülteler / </a:t>
            </a:r>
            <a:r>
              <a:rPr lang="tr-TR" sz="2000" dirty="0">
                <a:latin typeface="Times New Roman" panose="02020603050405020304" pitchFamily="18" charset="0"/>
                <a:cs typeface="Times New Roman" panose="02020603050405020304" pitchFamily="18" charset="0"/>
              </a:rPr>
              <a:t>İktisadi ve İdari Bilimler Fakültesi / Bölümler / Lojistik Yönetimi). </a:t>
            </a:r>
          </a:p>
        </p:txBody>
      </p:sp>
    </p:spTree>
    <p:extLst>
      <p:ext uri="{BB962C8B-B14F-4D97-AF65-F5344CB8AC3E}">
        <p14:creationId xmlns:p14="http://schemas.microsoft.com/office/powerpoint/2010/main" val="172687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fontScale="92500"/>
          </a:bodyPr>
          <a:lstStyle/>
          <a:p>
            <a:pPr marL="0" indent="0">
              <a:buNone/>
            </a:pPr>
            <a:r>
              <a:rPr lang="tr-TR" b="1" dirty="0">
                <a:solidFill>
                  <a:srgbClr val="0000FF"/>
                </a:solidFill>
                <a:latin typeface="Times New Roman" panose="02020603050405020304" pitchFamily="18" charset="0"/>
                <a:cs typeface="Times New Roman" panose="02020603050405020304" pitchFamily="18" charset="0"/>
              </a:rPr>
              <a:t>Neden Seçmeliyim?</a:t>
            </a:r>
            <a:endParaRPr lang="tr-TR" dirty="0">
              <a:solidFill>
                <a:srgbClr val="0000FF"/>
              </a:solidFill>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Lojistik, genel olarak yerel bir uygulama değil, küresel bir faaliyettir. </a:t>
            </a:r>
          </a:p>
          <a:p>
            <a:pPr algn="just"/>
            <a:r>
              <a:rPr lang="tr-TR" sz="2400" dirty="0">
                <a:latin typeface="Times New Roman" panose="02020603050405020304" pitchFamily="18" charset="0"/>
                <a:cs typeface="Times New Roman" panose="02020603050405020304" pitchFamily="18" charset="0"/>
              </a:rPr>
              <a:t>Ticaret insanlık medeniyetinin en önemli ve vazgeçilmez faaliyetlerinin başında gelir, ticaret ise ancak lojistik hizmetlerle yapılabilir.</a:t>
            </a:r>
          </a:p>
          <a:p>
            <a:pPr algn="just"/>
            <a:r>
              <a:rPr lang="tr-TR" sz="2400" dirty="0">
                <a:latin typeface="Times New Roman" panose="02020603050405020304" pitchFamily="18" charset="0"/>
                <a:cs typeface="Times New Roman" panose="02020603050405020304" pitchFamily="18" charset="0"/>
              </a:rPr>
              <a:t>Lojistik; geçmişte, günümüzde ve gelecekte her zaman öncül sektör durumundadır. </a:t>
            </a:r>
          </a:p>
          <a:p>
            <a:pPr algn="just"/>
            <a:r>
              <a:rPr lang="tr-TR" sz="2400" dirty="0">
                <a:latin typeface="Times New Roman" panose="02020603050405020304" pitchFamily="18" charset="0"/>
                <a:cs typeface="Times New Roman" panose="02020603050405020304" pitchFamily="18" charset="0"/>
              </a:rPr>
              <a:t>Özellikle gelişmiş ülkelerde önde gelen prestijli iş dallarından birisidir. </a:t>
            </a:r>
          </a:p>
          <a:p>
            <a:pPr algn="just"/>
            <a:r>
              <a:rPr lang="tr-TR" sz="2400" dirty="0">
                <a:latin typeface="Times New Roman" panose="02020603050405020304" pitchFamily="18" charset="0"/>
                <a:cs typeface="Times New Roman" panose="02020603050405020304" pitchFamily="18" charset="0"/>
              </a:rPr>
              <a:t>Tüm sektörlere hizmet veren vazgeçilmez altyapı olmasının yanında kendisi de küresel ticaret içerisinde yüksek katma değer üretmektedir. </a:t>
            </a:r>
          </a:p>
          <a:p>
            <a:pPr algn="just"/>
            <a:r>
              <a:rPr lang="tr-TR" sz="2400" dirty="0">
                <a:latin typeface="Times New Roman" panose="02020603050405020304" pitchFamily="18" charset="0"/>
                <a:cs typeface="Times New Roman" panose="02020603050405020304" pitchFamily="18" charset="0"/>
              </a:rPr>
              <a:t>Ekonomik ve toplumsal yaşam her dönem olduğu gibi gelecekte de ulaştırma ve lojistik hizmetlere ihtiyaç duyacaktır ancak her geçen gün önemini katlayarak artıracaktır. </a:t>
            </a:r>
          </a:p>
          <a:p>
            <a:pPr algn="just"/>
            <a:r>
              <a:rPr lang="tr-TR" sz="2400" dirty="0">
                <a:latin typeface="Times New Roman" panose="02020603050405020304" pitchFamily="18" charset="0"/>
                <a:cs typeface="Times New Roman" panose="02020603050405020304" pitchFamily="18" charset="0"/>
              </a:rPr>
              <a:t>Geçmişte İpek yolu ve Kral yolu gibi tarihi ticaret yollarını barındıran Ülkemiz, bir çok sebeple küresel lojistik açısından son derece yüksek potansiyele sahip olup gelecek için de eşsiz avantajlara sahiptir.</a:t>
            </a:r>
          </a:p>
        </p:txBody>
      </p:sp>
    </p:spTree>
    <p:extLst>
      <p:ext uri="{BB962C8B-B14F-4D97-AF65-F5344CB8AC3E}">
        <p14:creationId xmlns:p14="http://schemas.microsoft.com/office/powerpoint/2010/main" val="29244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fontScale="85000" lnSpcReduction="10000"/>
          </a:bodyPr>
          <a:lstStyle/>
          <a:p>
            <a:pPr marL="0" indent="0">
              <a:buNone/>
            </a:pPr>
            <a:r>
              <a:rPr lang="tr-TR" b="1" dirty="0">
                <a:solidFill>
                  <a:srgbClr val="0000FF"/>
                </a:solidFill>
                <a:latin typeface="Times New Roman" panose="02020603050405020304" pitchFamily="18" charset="0"/>
                <a:cs typeface="Times New Roman" panose="02020603050405020304" pitchFamily="18" charset="0"/>
              </a:rPr>
              <a:t>Neden Seçmeliyim?</a:t>
            </a:r>
            <a:endParaRPr lang="tr-TR" dirty="0">
              <a:solidFill>
                <a:srgbClr val="0000FF"/>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Lojistik; deniz yolu, hava yolu, demir yolu ve kara yolu gibi başlı başına küresel sektörleri bünyesinde barındırır.</a:t>
            </a:r>
          </a:p>
          <a:p>
            <a:pPr algn="just"/>
            <a:r>
              <a:rPr lang="tr-TR" sz="2400" dirty="0">
                <a:latin typeface="Times New Roman" panose="02020603050405020304" pitchFamily="18" charset="0"/>
                <a:cs typeface="Times New Roman" panose="02020603050405020304" pitchFamily="18" charset="0"/>
              </a:rPr>
              <a:t>Bilişim, robotik, uzay, uydu ve taşıt teknolojilerinin ileri uygulamalarının kesiştiği yegane sektördür. </a:t>
            </a:r>
          </a:p>
          <a:p>
            <a:pPr algn="just"/>
            <a:r>
              <a:rPr lang="tr-TR" sz="2400" dirty="0">
                <a:latin typeface="Times New Roman" panose="02020603050405020304" pitchFamily="18" charset="0"/>
                <a:cs typeface="Times New Roman" panose="02020603050405020304" pitchFamily="18" charset="0"/>
              </a:rPr>
              <a:t>Uluslararası ve ulusal düzeyde çok sayıda iş ve girişimcilik fırsatları sunmaktadır. </a:t>
            </a:r>
          </a:p>
          <a:p>
            <a:pPr algn="just"/>
            <a:r>
              <a:rPr lang="tr-TR" sz="2400" dirty="0">
                <a:latin typeface="Times New Roman" panose="02020603050405020304" pitchFamily="18" charset="0"/>
                <a:cs typeface="Times New Roman" panose="02020603050405020304" pitchFamily="18" charset="0"/>
              </a:rPr>
              <a:t>Son derece eğlenceli, organizasyonel ve kişisel gelişimi destekleyen bilimsel bir iş faaliyetidir.</a:t>
            </a:r>
          </a:p>
          <a:p>
            <a:pPr algn="just"/>
            <a:r>
              <a:rPr lang="tr-TR" sz="2400" dirty="0">
                <a:latin typeface="Times New Roman" panose="02020603050405020304" pitchFamily="18" charset="0"/>
                <a:cs typeface="Times New Roman" panose="02020603050405020304" pitchFamily="18" charset="0"/>
              </a:rPr>
              <a:t>Farklı sektörlerde istihdam mümkündür (lojistik, uluslararası ticaret, diğer işletmeler, kamu gibi).</a:t>
            </a:r>
          </a:p>
          <a:p>
            <a:pPr algn="just"/>
            <a:r>
              <a:rPr lang="tr-TR" sz="2400" dirty="0">
                <a:latin typeface="Times New Roman" panose="02020603050405020304" pitchFamily="18" charset="0"/>
                <a:cs typeface="Times New Roman" panose="02020603050405020304" pitchFamily="18" charset="0"/>
              </a:rPr>
              <a:t>İyi derecede yabancı dil (özellikle İngilizce) son derece gerekli olup önemli iş fırsatları sunmaktadır. </a:t>
            </a:r>
          </a:p>
          <a:p>
            <a:pPr algn="just"/>
            <a:r>
              <a:rPr lang="tr-TR" sz="2400" dirty="0">
                <a:latin typeface="Times New Roman" panose="02020603050405020304" pitchFamily="18" charset="0"/>
                <a:cs typeface="Times New Roman" panose="02020603050405020304" pitchFamily="18" charset="0"/>
              </a:rPr>
              <a:t>İleri düzeyde teknik ve özgün bir alan olduğu için, küresel düzeyde çok sayıda nitelikli çalışana ihtiyaç duyulmaktadır.</a:t>
            </a:r>
          </a:p>
          <a:p>
            <a:pPr algn="just"/>
            <a:r>
              <a:rPr lang="tr-TR" sz="2400" dirty="0">
                <a:latin typeface="Times New Roman" panose="02020603050405020304" pitchFamily="18" charset="0"/>
                <a:cs typeface="Times New Roman" panose="02020603050405020304" pitchFamily="18" charset="0"/>
              </a:rPr>
              <a:t>Lojistik; Ülkemiz başta olmak üzere tüm ülkeler için stratejik öneme sahiptir ve ülkelerin önemli rekabet alanlarından birisi durumundadır. </a:t>
            </a:r>
          </a:p>
          <a:p>
            <a:pPr algn="just"/>
            <a:r>
              <a:rPr lang="tr-TR" sz="2400" dirty="0">
                <a:latin typeface="Times New Roman" panose="02020603050405020304" pitchFamily="18" charset="0"/>
                <a:cs typeface="Times New Roman" panose="02020603050405020304" pitchFamily="18" charset="0"/>
              </a:rPr>
              <a:t>Lojistik, küresel ölçekte yıllık 1 trilyon ABD $’dan fazla değer üretmektedir.</a:t>
            </a:r>
          </a:p>
        </p:txBody>
      </p:sp>
    </p:spTree>
    <p:extLst>
      <p:ext uri="{BB962C8B-B14F-4D97-AF65-F5344CB8AC3E}">
        <p14:creationId xmlns:p14="http://schemas.microsoft.com/office/powerpoint/2010/main" val="24182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lnSpcReduction="10000"/>
          </a:bodyPr>
          <a:lstStyle/>
          <a:p>
            <a:pPr marL="0" indent="0">
              <a:buNone/>
            </a:pPr>
            <a:r>
              <a:rPr lang="tr-TR" b="1" dirty="0">
                <a:solidFill>
                  <a:srgbClr val="0000FF"/>
                </a:solidFill>
                <a:latin typeface="Times New Roman" panose="02020603050405020304" pitchFamily="18" charset="0"/>
                <a:cs typeface="Times New Roman" panose="02020603050405020304" pitchFamily="18" charset="0"/>
              </a:rPr>
              <a:t>Neden Seçmeliyim?</a:t>
            </a:r>
            <a:endParaRPr lang="tr-TR" dirty="0">
              <a:solidFill>
                <a:srgbClr val="0000FF"/>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Iğdır Üniversitesi Lojistik Yönetimi bölümü isteğe bağlı bir yıl hazırlık programı ile ileri düzeyde </a:t>
            </a:r>
            <a:r>
              <a:rPr lang="tr-TR" sz="2400" dirty="0" err="1">
                <a:latin typeface="Times New Roman" panose="02020603050405020304" pitchFamily="18" charset="0"/>
                <a:cs typeface="Times New Roman" panose="02020603050405020304" pitchFamily="18" charset="0"/>
              </a:rPr>
              <a:t>sektörel</a:t>
            </a:r>
            <a:r>
              <a:rPr lang="tr-TR" sz="2400" dirty="0">
                <a:latin typeface="Times New Roman" panose="02020603050405020304" pitchFamily="18" charset="0"/>
                <a:cs typeface="Times New Roman" panose="02020603050405020304" pitchFamily="18" charset="0"/>
              </a:rPr>
              <a:t> İngilizce eğitim imkanı sunmaktadır. </a:t>
            </a:r>
          </a:p>
          <a:p>
            <a:pPr algn="just"/>
            <a:r>
              <a:rPr lang="tr-TR" sz="2400" dirty="0">
                <a:latin typeface="Times New Roman" panose="02020603050405020304" pitchFamily="18" charset="0"/>
                <a:cs typeface="Times New Roman" panose="02020603050405020304" pitchFamily="18" charset="0"/>
              </a:rPr>
              <a:t>İngilizce dışında ikinci bir yabancı dil eğitimini de içermektedir. </a:t>
            </a:r>
          </a:p>
          <a:p>
            <a:pPr algn="just"/>
            <a:r>
              <a:rPr lang="tr-TR" sz="2400" dirty="0">
                <a:latin typeface="Times New Roman" panose="02020603050405020304" pitchFamily="18" charset="0"/>
                <a:cs typeface="Times New Roman" panose="02020603050405020304" pitchFamily="18" charset="0"/>
              </a:rPr>
              <a:t>Iğdır Üniversitesi; lojistik ve ulaştırma alanında gelişim hedefleri olan bir vizyona sahiptir.</a:t>
            </a:r>
          </a:p>
          <a:p>
            <a:pPr algn="just"/>
            <a:r>
              <a:rPr lang="tr-TR" sz="2400" dirty="0">
                <a:latin typeface="Times New Roman" panose="02020603050405020304" pitchFamily="18" charset="0"/>
                <a:cs typeface="Times New Roman" panose="02020603050405020304" pitchFamily="18" charset="0"/>
              </a:rPr>
              <a:t>Ülkemizin yanı sıra Iğdır ili de lojistik açıdan eşsiz potansiyellere sahip olup, hem çok sayıda taşımacılık işletmesine hem de Asya kıtasından oluşan hinterlandına erişimini sağlan aktif iki adet gümrük kapısına sahiptir. </a:t>
            </a:r>
          </a:p>
          <a:p>
            <a:pPr algn="just"/>
            <a:r>
              <a:rPr lang="tr-TR" sz="2400" dirty="0">
                <a:latin typeface="Times New Roman" panose="02020603050405020304" pitchFamily="18" charset="0"/>
                <a:cs typeface="Times New Roman" panose="02020603050405020304" pitchFamily="18" charset="0"/>
              </a:rPr>
              <a:t>Üst düzey İngilizce ve ikinci bir yabancı dil edinimi ile beraber teknik bilgilerle donatılmış olan mezunlarımız, ulaştırma ve lojistik ile ilgili ulusal ya da uluslararası kuruluşlarda çalışma imkanı elde edebilirler. </a:t>
            </a:r>
          </a:p>
          <a:p>
            <a:pPr algn="just"/>
            <a:r>
              <a:rPr lang="tr-TR" sz="2400" dirty="0">
                <a:latin typeface="Times New Roman" panose="02020603050405020304" pitchFamily="18" charset="0"/>
                <a:cs typeface="Times New Roman" panose="02020603050405020304" pitchFamily="18" charset="0"/>
              </a:rPr>
              <a:t>Bölüm mezunları, T.C. Ulaştırma ve Altyapı Bakanlığı tarafından verilen yönetici belgeleri ile ilgili yasal haklar elde ederler. </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2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201"/>
            <a:ext cx="10515600" cy="751840"/>
          </a:xfrm>
        </p:spPr>
        <p:txBody>
          <a:bodyPr>
            <a:normAutofit fontScale="90000"/>
          </a:bodyPr>
          <a:lstStyle/>
          <a:p>
            <a:pPr algn="ct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sz="3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LOJİSTİK YÖNETİMİ BÖLÜMÜ</a:t>
            </a:r>
            <a:br>
              <a:rPr lang="tr-TR" sz="40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br>
              <a:rPr lang="tr-TR"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tr-TR" dirty="0">
              <a:solidFill>
                <a:srgbClr val="0000FF"/>
              </a:solidFill>
            </a:endParaRPr>
          </a:p>
        </p:txBody>
      </p:sp>
      <p:sp>
        <p:nvSpPr>
          <p:cNvPr id="3" name="İçerik Yer Tutucusu 2"/>
          <p:cNvSpPr>
            <a:spLocks noGrp="1"/>
          </p:cNvSpPr>
          <p:nvPr>
            <p:ph idx="1"/>
          </p:nvPr>
        </p:nvSpPr>
        <p:spPr>
          <a:xfrm>
            <a:off x="838200" y="1138843"/>
            <a:ext cx="10515600" cy="5506720"/>
          </a:xfrm>
        </p:spPr>
        <p:txBody>
          <a:bodyPr>
            <a:normAutofit/>
          </a:bodyPr>
          <a:lstStyle/>
          <a:p>
            <a:pPr marL="0" indent="0">
              <a:buNone/>
            </a:pPr>
            <a:r>
              <a:rPr lang="tr-TR" b="1" dirty="0">
                <a:solidFill>
                  <a:srgbClr val="C00000"/>
                </a:solidFill>
                <a:latin typeface="Times New Roman" panose="02020603050405020304" pitchFamily="18" charset="0"/>
                <a:cs typeface="Times New Roman" panose="02020603050405020304" pitchFamily="18" charset="0"/>
              </a:rPr>
              <a:t>Çalışma olanakları</a:t>
            </a:r>
            <a:endParaRPr lang="tr-TR" dirty="0">
              <a:solidFill>
                <a:srgbClr val="C00000"/>
              </a:solidFill>
              <a:latin typeface="Times New Roman" panose="02020603050405020304" pitchFamily="18" charset="0"/>
              <a:cs typeface="Times New Roman" panose="02020603050405020304" pitchFamily="18" charset="0"/>
            </a:endParaRPr>
          </a:p>
          <a:p>
            <a:pPr marL="0" indent="0" algn="just">
              <a:buNone/>
            </a:pPr>
            <a:endParaRPr lang="tr-TR" sz="2500" b="1"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Uluslararası ve ulusal lojistik işletmelerinde, </a:t>
            </a:r>
          </a:p>
          <a:p>
            <a:pPr algn="just"/>
            <a:r>
              <a:rPr lang="tr-TR" sz="2400" dirty="0">
                <a:latin typeface="Times New Roman" panose="02020603050405020304" pitchFamily="18" charset="0"/>
                <a:cs typeface="Times New Roman" panose="02020603050405020304" pitchFamily="18" charset="0"/>
              </a:rPr>
              <a:t>Uluslararası ve ulusal taşıma firmalarında (hava, deniz, demir, kara yolu),</a:t>
            </a:r>
          </a:p>
          <a:p>
            <a:pPr algn="just"/>
            <a:r>
              <a:rPr lang="tr-TR" sz="2400" dirty="0">
                <a:latin typeface="Times New Roman" panose="02020603050405020304" pitchFamily="18" charset="0"/>
                <a:cs typeface="Times New Roman" panose="02020603050405020304" pitchFamily="18" charset="0"/>
              </a:rPr>
              <a:t>Ulaştırma, lojistik, gümrük ile ilgili kamu kuruluşlarında, </a:t>
            </a:r>
          </a:p>
          <a:p>
            <a:pPr algn="just"/>
            <a:r>
              <a:rPr lang="tr-TR" sz="2400" dirty="0">
                <a:latin typeface="Times New Roman" panose="02020603050405020304" pitchFamily="18" charset="0"/>
                <a:cs typeface="Times New Roman" panose="02020603050405020304" pitchFamily="18" charset="0"/>
              </a:rPr>
              <a:t>Uluslararası ticaret faaliyetlerinde bulunan işletmelerde (ithalat-ihracat firmaları),</a:t>
            </a:r>
          </a:p>
          <a:p>
            <a:pPr algn="just"/>
            <a:r>
              <a:rPr lang="tr-TR" sz="2400" dirty="0">
                <a:latin typeface="Times New Roman" panose="02020603050405020304" pitchFamily="18" charset="0"/>
                <a:cs typeface="Times New Roman" panose="02020603050405020304" pitchFamily="18" charset="0"/>
              </a:rPr>
              <a:t>Tedarik zinciri yöneticisi olarak tüm işletmelerde, </a:t>
            </a:r>
          </a:p>
          <a:p>
            <a:pPr algn="just"/>
            <a:r>
              <a:rPr lang="tr-TR" sz="2400" dirty="0">
                <a:latin typeface="Times New Roman" panose="02020603050405020304" pitchFamily="18" charset="0"/>
                <a:cs typeface="Times New Roman" panose="02020603050405020304" pitchFamily="18" charset="0"/>
              </a:rPr>
              <a:t>Ulaştırma ve lojistik danışmanlığı ve eğitim kuruluşlarında, </a:t>
            </a:r>
          </a:p>
          <a:p>
            <a:pPr algn="just"/>
            <a:r>
              <a:rPr lang="tr-TR" sz="2400" dirty="0">
                <a:latin typeface="Times New Roman" panose="02020603050405020304" pitchFamily="18" charset="0"/>
                <a:cs typeface="Times New Roman" panose="02020603050405020304" pitchFamily="18" charset="0"/>
              </a:rPr>
              <a:t>Gümrük firmaları ve müşavirliklerinde,</a:t>
            </a:r>
          </a:p>
          <a:p>
            <a:pPr algn="just"/>
            <a:r>
              <a:rPr lang="tr-TR" sz="2400" dirty="0">
                <a:latin typeface="Times New Roman" panose="02020603050405020304" pitchFamily="18" charset="0"/>
                <a:cs typeface="Times New Roman" panose="02020603050405020304" pitchFamily="18" charset="0"/>
              </a:rPr>
              <a:t>Kendi bünyelerinde lojistik ve taşımacılık faaliyetlerini yürüten işletmelerde,</a:t>
            </a:r>
          </a:p>
          <a:p>
            <a:pPr marL="0" indent="0" algn="just">
              <a:buNone/>
            </a:pPr>
            <a:r>
              <a:rPr lang="tr-TR" sz="2400" dirty="0">
                <a:latin typeface="Times New Roman" panose="02020603050405020304" pitchFamily="18" charset="0"/>
                <a:cs typeface="Times New Roman" panose="02020603050405020304" pitchFamily="18" charset="0"/>
              </a:rPr>
              <a:t>çalışma olanakları mevcuttur.</a:t>
            </a: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240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991</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Teması</vt:lpstr>
      <vt:lpstr>T.C. IĞDIR ÜNİVERSİTESİ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  LOJİSTİK YÖNETİMİ BÖLÜMÜ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Alpaslan DOGAN</dc:creator>
  <cp:lastModifiedBy>Sinay's</cp:lastModifiedBy>
  <cp:revision>173</cp:revision>
  <dcterms:created xsi:type="dcterms:W3CDTF">2020-07-03T12:28:50Z</dcterms:created>
  <dcterms:modified xsi:type="dcterms:W3CDTF">2024-11-02T16:34:44Z</dcterms:modified>
</cp:coreProperties>
</file>